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2" r:id="rId2"/>
    <p:sldMasterId id="2147483683" r:id="rId3"/>
    <p:sldMasterId id="2147483694" r:id="rId4"/>
    <p:sldMasterId id="2147483705" r:id="rId5"/>
    <p:sldMasterId id="2147483716" r:id="rId6"/>
  </p:sldMasterIdLst>
  <p:notesMasterIdLst>
    <p:notesMasterId r:id="rId1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932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>
        <p:scale>
          <a:sx n="60" d="100"/>
          <a:sy n="60" d="100"/>
        </p:scale>
        <p:origin x="-16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446DC4-6C5E-47FE-8DDD-75BBF9BC6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F1A2F-42FB-450A-A3D2-00C6580FBC3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is the 4</a:t>
            </a:r>
            <a:r>
              <a:rPr lang="en-US" baseline="30000" smtClean="0"/>
              <a:t>th</a:t>
            </a:r>
            <a:r>
              <a:rPr lang="en-US" smtClean="0"/>
              <a:t> cycle of the scholarship, the program started in 2008 and the first group of students started their program in 2009. 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5085E-C394-4BAC-ACFB-FF048CF0A1F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A6E14-D309-4867-91FC-3CC32605ADC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Certificates of completion are awarded to all participants of the short course.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59638-3838-49D6-B4F7-FD9F17FCB12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Scholarship recipients are currently attending or have graduated from geoscience programs at universities like:  Imperial College London,  (UK), University of Kansas, Colorado school of Mines , Rutgers- New Jersey State University, University of Nevada Las Vegas (USA).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Applicants must meet the following requirements to be eligible:</a:t>
            </a:r>
          </a:p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685D2-121E-449C-B28E-E89AC929BA6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scholarship you - tube video channel is http://www.youtube.com/Rugeoscholarship. New videos will be added throughout the application period which ends: 30 November, 2011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B0A80-47DB-4088-BDD9-7E86B8103E9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162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E59DE-56B8-4678-A669-323C0348A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E42AC-ED52-4610-B21E-C9D5E26DE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162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1902-2C33-4A58-8FB3-781B1E738750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4CFD-646F-431A-915E-3CFDE42BF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55D5-F08F-4952-AA06-47742D9D031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7AC1-7777-4EA4-8B12-CACE79DFD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89F0-203C-4CEB-BEDD-0FDD43B243B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E1613-337B-457E-81A9-1946B506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B56B-8B85-4FE2-A397-DF84CA2AB6E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5981-4A13-4449-88BC-8134AEC9A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F48D-D8B0-46EC-B354-22E457153AF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5D7A-9E19-4F54-B0C4-6927176D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72FDD-D3E9-425E-9C67-49DFA01B638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A6FC4-23F1-49B5-BDDA-B9536186C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493F0-13E6-4403-A4EC-F59A264515F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6BBE-79CC-4AF9-B8A1-EE9CF6D3E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9D15-1418-4C4F-AC54-F8C55E9E0DD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702A-716E-4D73-B6C5-8E76B5A8C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43F1-CA90-403B-BE22-59194CBAFA00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06BF-BE3F-4C45-8EA2-5DE206E5D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chemeClr val="accent3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A253-2ADE-40F0-9576-BF8742A51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9636-DA02-4846-B9B1-D96949BA770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A400-9A4D-47A2-911C-AEE586504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162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8A7CF-E919-4110-BC80-9DB230C3F22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3D0A-7D75-4F13-846F-235B7C2E8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CC415-A6F2-4510-A5BA-578FCA7F7AF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9B8C-EEEA-495D-905C-C640E0D6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18767-ECBA-4929-9E75-495A822BAD4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8A17-89D5-4440-808B-7D322CFB2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08A0-BF65-4C3B-8803-53A025BD2E6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C054-7FE7-40C3-B222-101A94C36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9675-1DDA-412F-861B-C495C211A9F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13F04-7E7C-4E6A-A10E-9FFDFE1C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6BE8-129C-4441-9324-1121E5D9400A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33E8B-AF99-4EF1-8E6D-ADA29A0EB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77F31-F54B-4500-8E9E-721FEB469585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C4AF-E383-4A73-9FAA-E808E1D9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C926-3363-4AB0-A518-985706F8B7C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77F2F-4A60-4BD9-9546-58A5A23E3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0C2B-D5E6-4D69-8EB4-04CF2BBCD9C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F928-AF86-4E8B-9AF3-86C4324A5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chemeClr val="accent3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BEA860-CB4A-47E0-9B76-2E2CF3DD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CC47-CEBB-4D22-8E8B-6B07A6C8E53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7E8D-C87F-42D0-BCF5-34A7B856F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162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E15B-3365-4021-9695-DF08E3C27D3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5BB4-F4F6-4E5C-B71A-0D87810A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4265C-E447-441C-86F9-9FC86C298EA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D266-3370-409C-B1C7-4D20D2B15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6932-89B1-4AB0-8C44-F5E61145EA85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45EB-7B5F-4413-9103-A56CC5C0D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62F53-3EDD-46AA-8513-9AEAE82B338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23C4-DF0A-4749-9A01-06965CD03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C1E26-0B2E-49EC-9E76-731DE0A3A12D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B865-2183-46C0-A191-D975DF475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8CD3-2DC2-4934-AFA2-CB10FC5F67A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FC6AF-0E17-4494-BD05-28EAC2186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D978-8D75-4F81-BEAE-42087A30AE87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9D7B0-7DD7-446E-8E6C-B1B12541C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563A-3220-48C8-87FA-CF36897813B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9F515-531C-4194-BB9B-BD4316E0A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43AF-813F-472D-A0BB-EBCA4CA3B1C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F10E-41AF-484C-A5A0-1E9827EDB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9581A-5C5C-4B40-A313-2E47D4783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497AD-EFD3-4A76-B66D-743E4A3C13E9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7416-CC08-4C3D-AE14-8BA91B702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69D8-BF89-4E10-B503-BDA46D79CFD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2664E-A4C8-4F55-8292-021F467B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DE56-0B32-4E8A-8A6C-B885D79BE9D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FD65-4C80-4DD5-9A51-7A8D46895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34097-FC3C-414A-8CE6-9D9CDB8D154D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F388-2155-45F3-9306-99023AE26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D2E0-66F0-4FA6-BA85-E4C4B5D4B75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A7FCC-5C30-4392-B710-73F28A63F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7037F-8594-4B86-838B-708BF90B2FC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39B0-0CB1-41FB-85B5-2EDD477E1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2858-1CCA-47A3-A070-61B370F4344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B4F49-ABEC-4484-8579-0553DFB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E7414-CB6B-4376-BB5B-8C7DD0A2D047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68E0-66BC-44B9-870E-7D3876F54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17F4-E08A-4B1E-BA65-870EBE505117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CBAF-EB03-4C83-8B01-2ECF67E5F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ABD7-B51F-4357-BB2A-E80DE7AB2C55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9D0E-9F0C-44CF-920E-F7CA78D32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ACFE-8B14-4A47-B0C4-76D44AE9A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EDEE-2F82-4C0B-ADE4-ACE42BD7A0F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684DF-DA18-4363-82E5-3E1EF8FF6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088" y="152400"/>
            <a:ext cx="8763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1626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22335-8A5A-48BE-A3C2-E0105EAD9B9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73B7-0A94-46A8-AFCD-E6AD2B39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01625" y="2130425"/>
            <a:ext cx="850423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1FED-FAEA-4EE5-874E-8866EAE1650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D5E2-EBA8-49CD-9EC7-D845115B0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22C6-A338-438F-9720-73FF6D95169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A150-7F4B-4999-8909-8A93154AF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F29C-BCF0-447D-8DB0-3F5F9010A49A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9CC3-4417-4AA1-8B64-5EC3945A6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D1B3E-A6CD-44F8-834F-6AF2F58A8BF5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2D8E-D611-4591-810F-B471A6865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F267-6D4A-40FF-8516-60A0D78D146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F3A6-FAEE-4579-BC1C-996B57E66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0FF3-2801-4619-8FEE-08031E0A1EA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FE34-6437-4CE0-83D8-83E4FA78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DEF8-CC25-4F1A-9E76-41587D364FD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44ECC-977E-4BF3-8156-2DFC7C15D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B468-7D31-414E-8D96-1E2C01BC1D6C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681A2-59FC-41E6-948B-BCC58FC2B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FF09-7C32-4C0C-B60B-E00D30296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1371599"/>
            <a:ext cx="5526088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E62F-787F-4DBA-A8DD-D7940CBE1CC7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4979-9DA7-4C5A-B5E9-C266C8066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3A98-2C3B-4D77-A530-0BB224865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94444-909E-4451-A592-669B42D62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438400"/>
            <a:ext cx="29321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34E0-0A18-422B-ACDF-7155DA640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A65840-E645-4305-BEE8-05CFDE868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39" r:id="rId2"/>
    <p:sldLayoutId id="2147483788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7BD596C-A6A2-40D7-BC3E-DE9FA2BFC83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E4EC7B8-53CC-4245-9EEA-DAC0E933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CAEDDEFD-CF7E-4525-99E8-B4B35D6D0FC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DDFE3E-E0A7-4788-880F-6727C6E4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A0D07EEB-06DF-461F-9187-4E27E665A32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D4D09AB-A8B2-4239-82D5-823F60733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95AB7B8-5EA0-4593-9B11-6991C00F70C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D3FF58B-F933-471D-8700-752DAF7FF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2192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286000"/>
            <a:ext cx="8305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4A0F296F-ED91-4670-A8FA-296D2C72EF39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E3BAE943-4D9B-4743-840C-63B76D5CD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92075"/>
            <a:ext cx="43735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54E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e.org/exxonmonilscholars_russi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Rugeoscholarsh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The ExxonMobil Russian Scholars Program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/>
          <a:p>
            <a:r>
              <a:rPr lang="en-US" dirty="0" smtClean="0"/>
              <a:t>Cycle </a:t>
            </a:r>
            <a:r>
              <a:rPr lang="en-US" dirty="0" smtClean="0"/>
              <a:t>5: 15 October</a:t>
            </a:r>
            <a:r>
              <a:rPr lang="en-US" dirty="0" smtClean="0"/>
              <a:t>, </a:t>
            </a:r>
            <a:r>
              <a:rPr lang="en-US" dirty="0" smtClean="0"/>
              <a:t>2012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Program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The ExxonMobil Russian Scholars Program is a highly competitive scholarship program which provides select student leaders from Russia with a fully-funded scholarship towards the completion of a Master’s degree in the geosciences at a university in the United States (U.S).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does the scholarship offer?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2133600"/>
            <a:ext cx="85344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Full graduate tuition to attend a U.S. university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Housing and living </a:t>
            </a:r>
            <a:r>
              <a:rPr lang="en-US" sz="2800" dirty="0" smtClean="0"/>
              <a:t>stipend </a:t>
            </a:r>
            <a:r>
              <a:rPr lang="en-US" sz="2800" dirty="0"/>
              <a:t>while in the U.S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Academic and visa support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Possible internship opportunities with ExxonMobil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Medical insurance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selection process?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86000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All applications must be submitted on - line via the scholarship site: </a:t>
            </a:r>
            <a:r>
              <a:rPr lang="en-US" dirty="0" smtClean="0">
                <a:hlinkClick r:id="rId3"/>
              </a:rPr>
              <a:t>www.iie.org/exxonmonilscholars_russia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At the close of the cycle, all applications are reviewed by a selection committee and ExxonMobil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finalists are invited to attend a 2 day Geoscience short course in Moscow taught by ExxonMobil industry specialists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is the selection activity?	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362200"/>
            <a:ext cx="8382000" cy="3611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short-course is taught by  ExxonMobil industry specialists</a:t>
            </a:r>
          </a:p>
          <a:p>
            <a:pPr>
              <a:defRPr/>
            </a:pPr>
            <a:r>
              <a:rPr lang="en-US" dirty="0" smtClean="0"/>
              <a:t>Participants are broken into teams to work on projects assigned as part of the course</a:t>
            </a:r>
          </a:p>
          <a:p>
            <a:pPr>
              <a:defRPr/>
            </a:pPr>
            <a:r>
              <a:rPr lang="en-US" dirty="0" smtClean="0"/>
              <a:t>Each team gives a short presentation on their project at the end of the short-course session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143000"/>
            <a:ext cx="8229600" cy="884238"/>
          </a:xfrm>
        </p:spPr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What Happens after the selection activity?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scholarship recipients are informed 2- 3 weeks after the short course</a:t>
            </a:r>
          </a:p>
          <a:p>
            <a:pPr>
              <a:defRPr/>
            </a:pPr>
            <a:r>
              <a:rPr lang="en-US" dirty="0" smtClean="0"/>
              <a:t>IIE works with universities on admission for the scholarship recipients</a:t>
            </a:r>
          </a:p>
          <a:p>
            <a:pPr>
              <a:defRPr/>
            </a:pPr>
            <a:r>
              <a:rPr lang="en-US" dirty="0" smtClean="0"/>
              <a:t>A program manager works with the selected students to make visa and other departure arrangements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Eligibility</a:t>
            </a:r>
            <a:endParaRPr lang="ru-RU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6950" cy="49530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>
              <a:buFont typeface="Wingdings" pitchFamily="2" charset="2"/>
              <a:buNone/>
              <a:defRPr/>
            </a:pPr>
            <a:endParaRPr lang="en-US" sz="2800" b="1" dirty="0"/>
          </a:p>
          <a:p>
            <a:pPr>
              <a:defRPr/>
            </a:pPr>
            <a:r>
              <a:rPr lang="en-US" sz="2800" dirty="0" smtClean="0"/>
              <a:t>Must have a Bachelor's degree in the field of geosciences</a:t>
            </a:r>
          </a:p>
          <a:p>
            <a:pPr>
              <a:defRPr/>
            </a:pPr>
            <a:r>
              <a:rPr lang="en-US" sz="2800" dirty="0" smtClean="0"/>
              <a:t>Achieve a 550 TOEFL or 6.5-7 IELTS</a:t>
            </a:r>
          </a:p>
          <a:p>
            <a:pPr>
              <a:defRPr/>
            </a:pPr>
            <a:r>
              <a:rPr lang="en-US" sz="2800" dirty="0" smtClean="0"/>
              <a:t>Demonstrate academic excellence </a:t>
            </a:r>
          </a:p>
          <a:p>
            <a:pPr>
              <a:defRPr/>
            </a:pPr>
            <a:r>
              <a:rPr lang="en-US" sz="2800" dirty="0" smtClean="0"/>
              <a:t>Exhibit strong leadership skills and interest to contribute to the country of Russia </a:t>
            </a:r>
          </a:p>
          <a:p>
            <a:pPr>
              <a:defRPr/>
            </a:pPr>
            <a:r>
              <a:rPr lang="en-US" sz="2800" dirty="0" smtClean="0"/>
              <a:t>Applicants should hold a valid Russian passport but do not currently need to be residing in country. 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Hear from participants!!!!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Hear about the application process, the short course and the scholarship experience from other students</a:t>
            </a:r>
            <a:r>
              <a:rPr lang="en-US" dirty="0" smtClean="0"/>
              <a:t>!!!!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Scholarship You-Tube channel: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www.youtube.com/Rugeoscholarship</a:t>
            </a:r>
            <a:endParaRPr lang="en-US" dirty="0" smtClean="0"/>
          </a:p>
          <a:p>
            <a:pPr marL="0" indent="0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76400"/>
            <a:ext cx="8613775" cy="5181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93211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E-mail</a:t>
            </a:r>
            <a:r>
              <a:rPr lang="en-US" dirty="0" smtClean="0"/>
              <a:t>: exxonmobilscholars_russia@iie.org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Vkontakte.ru group: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/>
              <a:t>Стипендиальная</a:t>
            </a:r>
            <a:r>
              <a:rPr lang="en-US" b="1" dirty="0" smtClean="0"/>
              <a:t> </a:t>
            </a:r>
            <a:r>
              <a:rPr lang="ru-RU" b="1" dirty="0" smtClean="0"/>
              <a:t>Программа </a:t>
            </a:r>
            <a:r>
              <a:rPr lang="en-US" b="1" dirty="0" smtClean="0"/>
              <a:t>ExxonMobil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(club12562280)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Facebook:</a:t>
            </a:r>
            <a:r>
              <a:rPr lang="en-US" dirty="0" smtClean="0"/>
              <a:t> ExxonMobil Russian Scholars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Tel</a:t>
            </a:r>
            <a:r>
              <a:rPr lang="en-US" dirty="0" smtClean="0"/>
              <a:t>: 8 495 935 83 53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E PowerPoint TEMPLATE 2010">
  <a:themeElements>
    <a:clrScheme name="Custom 5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C54E00"/>
      </a:hlink>
      <a:folHlink>
        <a:srgbClr val="C54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IE PowerPoint Template: PMS 390">
  <a:themeElements>
    <a:clrScheme name="IIE Color Pallette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IE PPT Template: PMS Wm Gray 10">
  <a:themeElements>
    <a:clrScheme name="IIE Color Pallette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IE PPT Template: PMS 543">
  <a:themeElements>
    <a:clrScheme name="IIE Color Pallette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IE PPT Template: PMS 1525">
  <a:themeElements>
    <a:clrScheme name="IIE Color Pallette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IIE PPT Template: PMS 7545">
  <a:themeElements>
    <a:clrScheme name="IIE Color Pallette">
      <a:dk1>
        <a:srgbClr val="51626F"/>
      </a:dk1>
      <a:lt1>
        <a:sysClr val="window" lastClr="FFFFFF"/>
      </a:lt1>
      <a:dk2>
        <a:srgbClr val="51626F"/>
      </a:dk2>
      <a:lt2>
        <a:srgbClr val="FFFFFF"/>
      </a:lt2>
      <a:accent1>
        <a:srgbClr val="005BBB"/>
      </a:accent1>
      <a:accent2>
        <a:srgbClr val="B6BF00"/>
      </a:accent2>
      <a:accent3>
        <a:srgbClr val="C54E00"/>
      </a:accent3>
      <a:accent4>
        <a:srgbClr val="9EC3DE"/>
      </a:accent4>
      <a:accent5>
        <a:srgbClr val="766A62"/>
      </a:accent5>
      <a:accent6>
        <a:srgbClr val="51626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Additional Advice Slides Template</Template>
  <TotalTime>125</TotalTime>
  <Words>461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Wingdings</vt:lpstr>
      <vt:lpstr>IIE PowerPoint TEMPLATE 2010</vt:lpstr>
      <vt:lpstr>IIE PowerPoint Template: PMS 390</vt:lpstr>
      <vt:lpstr>IIE PPT Template: PMS Wm Gray 10</vt:lpstr>
      <vt:lpstr>IIE PPT Template: PMS 543</vt:lpstr>
      <vt:lpstr>IIE PPT Template: PMS 1525</vt:lpstr>
      <vt:lpstr>IIE PPT Template: PMS 7545</vt:lpstr>
      <vt:lpstr> The ExxonMobil Russian Scholars Program</vt:lpstr>
      <vt:lpstr>What is the Program</vt:lpstr>
      <vt:lpstr>What does the scholarship offer?</vt:lpstr>
      <vt:lpstr>What is the selection process?</vt:lpstr>
      <vt:lpstr>What is the selection activity? </vt:lpstr>
      <vt:lpstr> What Happens after the selection activity? </vt:lpstr>
      <vt:lpstr>Eligibility</vt:lpstr>
      <vt:lpstr>Hear from participants!!!!</vt:lpstr>
      <vt:lpstr>Contact Information</vt:lpstr>
    </vt:vector>
  </TitlesOfParts>
  <Company>IIE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ExxonMobil Russian Scholars Program</dc:title>
  <dc:creator>Ehaddad</dc:creator>
  <cp:lastModifiedBy>Talonov</cp:lastModifiedBy>
  <cp:revision>20</cp:revision>
  <dcterms:created xsi:type="dcterms:W3CDTF">2009-10-16T21:20:33Z</dcterms:created>
  <dcterms:modified xsi:type="dcterms:W3CDTF">2012-06-19T14:10:22Z</dcterms:modified>
</cp:coreProperties>
</file>